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2"/>
  </p:notesMasterIdLst>
  <p:sldIdLst>
    <p:sldId id="317" r:id="rId2"/>
    <p:sldId id="256" r:id="rId3"/>
    <p:sldId id="286" r:id="rId4"/>
    <p:sldId id="260" r:id="rId5"/>
    <p:sldId id="261" r:id="rId6"/>
    <p:sldId id="290" r:id="rId7"/>
    <p:sldId id="289" r:id="rId8"/>
    <p:sldId id="288" r:id="rId9"/>
    <p:sldId id="287" r:id="rId10"/>
    <p:sldId id="295" r:id="rId11"/>
    <p:sldId id="296" r:id="rId12"/>
    <p:sldId id="297" r:id="rId13"/>
    <p:sldId id="294" r:id="rId14"/>
    <p:sldId id="298" r:id="rId15"/>
    <p:sldId id="299" r:id="rId16"/>
    <p:sldId id="305" r:id="rId17"/>
    <p:sldId id="306" r:id="rId18"/>
    <p:sldId id="293" r:id="rId19"/>
    <p:sldId id="292" r:id="rId20"/>
    <p:sldId id="300" r:id="rId21"/>
    <p:sldId id="301" r:id="rId22"/>
    <p:sldId id="302" r:id="rId23"/>
    <p:sldId id="303" r:id="rId24"/>
    <p:sldId id="307" r:id="rId25"/>
    <p:sldId id="312" r:id="rId26"/>
    <p:sldId id="309" r:id="rId27"/>
    <p:sldId id="308" r:id="rId28"/>
    <p:sldId id="310" r:id="rId29"/>
    <p:sldId id="311" r:id="rId30"/>
    <p:sldId id="263" r:id="rId31"/>
  </p:sldIdLst>
  <p:sldSz cx="12192000" cy="6858000"/>
  <p:notesSz cx="6858000" cy="9144000"/>
  <p:embeddedFontLst>
    <p:embeddedFont>
      <p:font typeface="Arial Black" panose="020B0A04020102020204" pitchFamily="34" charset="0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7"/>
            <p14:sldId id="256"/>
          </p14:sldIdLst>
        </p14:section>
        <p14:section name="Основные слайды" id="{1EA43EF4-7202-4BDC-9CF1-DF037AB93E0E}">
          <p14:sldIdLst>
            <p14:sldId id="286"/>
            <p14:sldId id="260"/>
            <p14:sldId id="261"/>
            <p14:sldId id="290"/>
            <p14:sldId id="289"/>
            <p14:sldId id="288"/>
            <p14:sldId id="287"/>
            <p14:sldId id="295"/>
            <p14:sldId id="296"/>
            <p14:sldId id="297"/>
            <p14:sldId id="294"/>
            <p14:sldId id="298"/>
            <p14:sldId id="299"/>
            <p14:sldId id="305"/>
            <p14:sldId id="306"/>
            <p14:sldId id="293"/>
            <p14:sldId id="292"/>
            <p14:sldId id="300"/>
            <p14:sldId id="301"/>
            <p14:sldId id="302"/>
            <p14:sldId id="303"/>
            <p14:sldId id="307"/>
            <p14:sldId id="312"/>
            <p14:sldId id="309"/>
            <p14:sldId id="308"/>
            <p14:sldId id="310"/>
            <p14:sldId id="311"/>
          </p14:sldIdLst>
        </p14:section>
        <p14:section name="Нередактируемые слайды" id="{6894B225-279D-4536-9829-58E154930EB0}">
          <p14:sldIdLst>
            <p14:sldId id="263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26.03.2024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26.03.2024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26.03.2024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61812-384E-26B9-97D1-4943C8B1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A6A8CE6-E60C-FA3A-3FD7-50D89D9A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28738"/>
          </a:xfrm>
        </p:spPr>
        <p:txBody>
          <a:bodyPr>
            <a:normAutofit fontScale="90000"/>
          </a:bodyPr>
          <a:lstStyle/>
          <a:p>
            <a:r>
              <a:rPr lang="ru-RU" dirty="0"/>
              <a:t>Внутри функции мы можем использовать любые возможности </a:t>
            </a:r>
            <a:r>
              <a:rPr lang="en-US" dirty="0"/>
              <a:t>JavaScript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24506E8-B1B9-7C41-08E2-BBE605AA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57F7A4-9A7F-1D79-5CDA-01A63F3F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1641460"/>
            <a:ext cx="10181222" cy="4438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33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14B6E-1341-2439-D748-E1129F2B3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024B5C1-0DD2-3DBB-517F-CDB8A4E8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28738"/>
          </a:xfrm>
        </p:spPr>
        <p:txBody>
          <a:bodyPr/>
          <a:lstStyle/>
          <a:p>
            <a:r>
              <a:rPr lang="ru-RU" dirty="0"/>
              <a:t>Функции без параметров и аргументов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4A005B-B75C-5293-721A-78127DF2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777FF-ACBA-FBF2-F0B2-F9120303D3A8}"/>
              </a:ext>
            </a:extLst>
          </p:cNvPr>
          <p:cNvSpPr txBox="1"/>
          <p:nvPr/>
        </p:nvSpPr>
        <p:spPr>
          <a:xfrm>
            <a:off x="706120" y="1247968"/>
            <a:ext cx="9547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Пока наши функции не очень полезны. При каждом вызове результат одинаковый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F08619-E58C-BCA8-639C-A19C3619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45" y="2419216"/>
            <a:ext cx="8905875" cy="3933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20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2A0DC-88E0-2385-D3A5-9936CBE33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F7DCB05-1336-ECE8-6311-27B3D3E3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19" y="580261"/>
            <a:ext cx="9360000" cy="643280"/>
          </a:xfrm>
        </p:spPr>
        <p:txBody>
          <a:bodyPr/>
          <a:lstStyle/>
          <a:p>
            <a:r>
              <a:rPr lang="ru-RU" dirty="0"/>
              <a:t>Параметры 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6400DB-2627-33F6-8B42-84D2275ED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CB820-F38A-4869-9A99-F5A655EDB68A}"/>
              </a:ext>
            </a:extLst>
          </p:cNvPr>
          <p:cNvSpPr txBox="1"/>
          <p:nvPr/>
        </p:nvSpPr>
        <p:spPr>
          <a:xfrm>
            <a:off x="706119" y="2228671"/>
            <a:ext cx="45751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Параметры – это внутренние переменные функции, которым присваиваются значения переданных при вызове функций аргументов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F5A5D-98DD-3338-CE00-B096211A718D}"/>
              </a:ext>
            </a:extLst>
          </p:cNvPr>
          <p:cNvSpPr txBox="1"/>
          <p:nvPr/>
        </p:nvSpPr>
        <p:spPr>
          <a:xfrm>
            <a:off x="706119" y="4499287"/>
            <a:ext cx="4575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Параметры указываются в круглых скобках при объявлении функции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029660-B284-FB44-02F0-0D1ACFA5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7123"/>
            <a:ext cx="4321080" cy="4321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865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1A259-F647-CDDF-586A-67BE69838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229228F-AFB3-7D2D-1E2D-22E9FEB6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19" y="580261"/>
            <a:ext cx="9360000" cy="643280"/>
          </a:xfrm>
        </p:spPr>
        <p:txBody>
          <a:bodyPr/>
          <a:lstStyle/>
          <a:p>
            <a:r>
              <a:rPr lang="ru-RU" dirty="0"/>
              <a:t>Аргументы 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76A6D4-5DE7-14A1-F741-BACF5A1D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F252CC-A0D4-705D-F007-DF614BB6A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20" y="1425398"/>
            <a:ext cx="5067478" cy="5067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58FAA-62F3-356B-F639-F439722ECA83}"/>
              </a:ext>
            </a:extLst>
          </p:cNvPr>
          <p:cNvSpPr txBox="1"/>
          <p:nvPr/>
        </p:nvSpPr>
        <p:spPr>
          <a:xfrm>
            <a:off x="706119" y="2228671"/>
            <a:ext cx="45751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Аргументы – это данные, которые мы можем передать функции при вызове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6AA9C-1B6C-B3B4-3D59-0F52A9D277F7}"/>
              </a:ext>
            </a:extLst>
          </p:cNvPr>
          <p:cNvSpPr txBox="1"/>
          <p:nvPr/>
        </p:nvSpPr>
        <p:spPr>
          <a:xfrm>
            <a:off x="706119" y="3832715"/>
            <a:ext cx="45751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Функция обрабатывает предоставленные данные, в результате мы получаем разный результат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977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5F5C3-52E9-E3AA-4881-496AAD5ED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F1095A3-600A-A112-2949-571553B1B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28738"/>
          </a:xfrm>
        </p:spPr>
        <p:txBody>
          <a:bodyPr/>
          <a:lstStyle/>
          <a:p>
            <a:r>
              <a:rPr lang="ru-RU" dirty="0"/>
              <a:t>Функция с параметрами и аргументами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5C8E8C0-B131-7949-899D-282B219C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A7E290-FF25-E393-2930-C083F4C13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324811"/>
            <a:ext cx="10182225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B632BA-817B-DC3B-4A3A-8E1944EA88C4}"/>
              </a:ext>
            </a:extLst>
          </p:cNvPr>
          <p:cNvSpPr txBox="1"/>
          <p:nvPr/>
        </p:nvSpPr>
        <p:spPr>
          <a:xfrm>
            <a:off x="706120" y="1186084"/>
            <a:ext cx="9164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За счет передачи разных данных при каждом вызове функции, получаем разный результат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79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E8956-EBA9-77EC-3A30-E5D31454B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7B4C551-BC08-26D8-9A79-29280B1B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78" y="240370"/>
            <a:ext cx="10027398" cy="728738"/>
          </a:xfrm>
        </p:spPr>
        <p:txBody>
          <a:bodyPr>
            <a:normAutofit/>
          </a:bodyPr>
          <a:lstStyle/>
          <a:p>
            <a:r>
              <a:rPr lang="ru-RU" dirty="0"/>
              <a:t>Получение суммарного значения в 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B7D8370-684E-2FC8-52CB-217673A0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BB6AC4-FF03-C4F5-F37A-05BA3E3C6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90" y="1236005"/>
            <a:ext cx="9324975" cy="538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0310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0D9CE-A825-CADA-801D-3ED6FABDB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04FDE9B-2417-6C96-F52C-4714C3C4F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29" y="237799"/>
            <a:ext cx="9360000" cy="728738"/>
          </a:xfrm>
        </p:spPr>
        <p:txBody>
          <a:bodyPr/>
          <a:lstStyle/>
          <a:p>
            <a:r>
              <a:rPr lang="ru-RU" dirty="0"/>
              <a:t>Значение параметров по умолчанию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DD1B12-9DE3-E54E-F307-44953DB7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EBAB7-DF9B-2535-FC52-AB4847510C8E}"/>
              </a:ext>
            </a:extLst>
          </p:cNvPr>
          <p:cNvSpPr txBox="1"/>
          <p:nvPr/>
        </p:nvSpPr>
        <p:spPr>
          <a:xfrm>
            <a:off x="483929" y="966537"/>
            <a:ext cx="9164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Если по каким-то причинам при вызове функции не будет передано значение, мы получим неожиданный результат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1C2C73-C0B3-37DF-4FED-998A0813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9" y="1920458"/>
            <a:ext cx="6600825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477562-E9E4-48BD-01DB-8A50C1C4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473" y="4165326"/>
            <a:ext cx="7191686" cy="2452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62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0362B-477C-ABFD-21B3-5B112DB07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292A166-825A-1EBA-71BE-09A3666F4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29" y="237799"/>
            <a:ext cx="9360000" cy="728738"/>
          </a:xfrm>
        </p:spPr>
        <p:txBody>
          <a:bodyPr/>
          <a:lstStyle/>
          <a:p>
            <a:r>
              <a:rPr lang="ru-RU" dirty="0"/>
              <a:t>Значение параметров по умолчанию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68FDB4-2632-A7AB-3F73-C5ECF309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C56F5-052A-BF50-B254-4B75E35596B2}"/>
              </a:ext>
            </a:extLst>
          </p:cNvPr>
          <p:cNvSpPr txBox="1"/>
          <p:nvPr/>
        </p:nvSpPr>
        <p:spPr>
          <a:xfrm>
            <a:off x="483929" y="1120361"/>
            <a:ext cx="91642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Чтобы сделать нашу функцию более гибкой и избежать возникшей ситуации мы можем задать параметру значение по умолчанию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DE017A-1353-214F-4151-7B5265E2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29" y="2928537"/>
            <a:ext cx="83820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073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4FB09-5189-EC6C-F2FD-0B110C566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2E80D3-2884-0FB9-CE1D-B8147968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74016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Получение значения из 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2C49B2-AE3B-4DA0-C11D-09D90C3C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0C458-ADDC-9B57-EF1B-A4D905C4278D}"/>
              </a:ext>
            </a:extLst>
          </p:cNvPr>
          <p:cNvSpPr txBox="1"/>
          <p:nvPr/>
        </p:nvSpPr>
        <p:spPr>
          <a:xfrm>
            <a:off x="706119" y="1370854"/>
            <a:ext cx="9164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Сейчас мы не можем использовать результат работы функции за ее пределами 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4CDF9-52FA-03DA-BD53-A87C4700000E}"/>
              </a:ext>
            </a:extLst>
          </p:cNvPr>
          <p:cNvSpPr txBox="1"/>
          <p:nvPr/>
        </p:nvSpPr>
        <p:spPr>
          <a:xfrm>
            <a:off x="706119" y="2333565"/>
            <a:ext cx="9164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 того как функция закончила работать, результат теряется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9F3F81-8261-7096-70F0-D88132421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06" y="3229329"/>
            <a:ext cx="7890350" cy="3388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24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DAD9-C25A-E0E1-8E99-1EFD0EF60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F55E243-B6BD-2DE6-6972-31DBC1CB9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22741"/>
          </a:xfrm>
        </p:spPr>
        <p:txBody>
          <a:bodyPr>
            <a:noAutofit/>
          </a:bodyPr>
          <a:lstStyle/>
          <a:p>
            <a:r>
              <a:rPr lang="en-US" sz="5400" dirty="0"/>
              <a:t>RETURN</a:t>
            </a:r>
            <a:endParaRPr lang="ru-RU" sz="5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0BC14E-0754-47B3-1649-44E240A7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E8F848-2672-5D00-49F1-49F5B6A53022}"/>
              </a:ext>
            </a:extLst>
          </p:cNvPr>
          <p:cNvSpPr txBox="1"/>
          <p:nvPr/>
        </p:nvSpPr>
        <p:spPr>
          <a:xfrm>
            <a:off x="706120" y="1285397"/>
            <a:ext cx="9164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Чтобы получить значение, рассчитанное функцией нужно: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Объект 30">
            <a:extLst>
              <a:ext uri="{FF2B5EF4-FFF2-40B4-BE49-F238E27FC236}">
                <a16:creationId xmlns:a16="http://schemas.microsoft.com/office/drawing/2014/main" id="{FD101D3E-3100-CAA8-1505-7AFE152DC761}"/>
              </a:ext>
            </a:extLst>
          </p:cNvPr>
          <p:cNvSpPr txBox="1">
            <a:spLocks/>
          </p:cNvSpPr>
          <p:nvPr/>
        </p:nvSpPr>
        <p:spPr>
          <a:xfrm>
            <a:off x="706120" y="1939014"/>
            <a:ext cx="9762478" cy="1727132"/>
          </a:xfrm>
          <a:prstGeom prst="rect">
            <a:avLst/>
          </a:prstGeom>
        </p:spPr>
        <p:txBody>
          <a:bodyPr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Вернуть значение из функции с помощью специальной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инструкции </a:t>
            </a:r>
            <a:r>
              <a:rPr lang="en-US" sz="2400" b="1" dirty="0">
                <a:solidFill>
                  <a:srgbClr val="FF0000"/>
                </a:solidFill>
                <a:latin typeface="+mj-lt"/>
                <a:ea typeface="Times New Roman" panose="02020603050405020304" pitchFamily="18" charset="0"/>
              </a:rPr>
              <a:t>return</a:t>
            </a:r>
            <a:endParaRPr lang="ru-RU" sz="2400" b="1" dirty="0">
              <a:solidFill>
                <a:srgbClr val="FF0000"/>
              </a:solidFill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Сохранить возвращенное значение в глобальной переменной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DA690D-B90D-B04A-2693-08601A49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00" y="3614298"/>
            <a:ext cx="7136050" cy="3003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202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3 Функции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5335E-4BA6-10EB-9D4F-D8446321F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35145D6-D030-07AC-5D61-3CD13657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22741"/>
          </a:xfrm>
        </p:spPr>
        <p:txBody>
          <a:bodyPr>
            <a:noAutofit/>
          </a:bodyPr>
          <a:lstStyle/>
          <a:p>
            <a:r>
              <a:rPr lang="en-US" sz="5400" dirty="0"/>
              <a:t>RETURN</a:t>
            </a:r>
            <a:endParaRPr lang="ru-RU" sz="5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2A5765E-A1A8-B990-0BC3-0F9D9B4C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C3B45-7A13-E908-28B4-39412AD627ED}"/>
              </a:ext>
            </a:extLst>
          </p:cNvPr>
          <p:cNvSpPr txBox="1"/>
          <p:nvPr/>
        </p:nvSpPr>
        <p:spPr>
          <a:xfrm>
            <a:off x="706120" y="1187865"/>
            <a:ext cx="9164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Считаем сумму элементов массива и сохраняем полученное значение для дальнейшего использования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07B85BC-6000-53FB-40FA-71D2B04B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93" y="2018862"/>
            <a:ext cx="8572500" cy="451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7900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15238-A0D0-9726-110F-9F08A1DBB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0733DDD-5DA7-8871-7CFC-CC56DCF3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22741"/>
          </a:xfrm>
        </p:spPr>
        <p:txBody>
          <a:bodyPr>
            <a:noAutofit/>
          </a:bodyPr>
          <a:lstStyle/>
          <a:p>
            <a:r>
              <a:rPr lang="en-US" sz="5400" dirty="0"/>
              <a:t>RETURN</a:t>
            </a:r>
            <a:endParaRPr lang="ru-RU" sz="5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94BBBD-20C5-CE44-8870-B6436124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EE0F3-0D70-0365-0478-C6DDB1971CD3}"/>
              </a:ext>
            </a:extLst>
          </p:cNvPr>
          <p:cNvSpPr txBox="1"/>
          <p:nvPr/>
        </p:nvSpPr>
        <p:spPr>
          <a:xfrm>
            <a:off x="706120" y="1285397"/>
            <a:ext cx="9164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Сохранив значение в переменной мы дальше можем использовать это значение по своему усмотрению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6E477C-D1D4-4E4B-74E9-001772E0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55" y="2303780"/>
            <a:ext cx="8982075" cy="413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341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06994-335F-8D80-681A-CF5BB31B1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88FBF5B-5D9B-0475-E249-7EFCEEF5B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822741"/>
          </a:xfrm>
        </p:spPr>
        <p:txBody>
          <a:bodyPr>
            <a:noAutofit/>
          </a:bodyPr>
          <a:lstStyle/>
          <a:p>
            <a:r>
              <a:rPr lang="en-US" sz="5400" dirty="0"/>
              <a:t>RETURN</a:t>
            </a:r>
            <a:endParaRPr lang="ru-RU" sz="54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3ECAFD-7CC8-B1A9-FBC2-AF1E070B8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06F0C-DB69-C34C-6693-E2D3D01979B6}"/>
              </a:ext>
            </a:extLst>
          </p:cNvPr>
          <p:cNvSpPr txBox="1"/>
          <p:nvPr/>
        </p:nvSpPr>
        <p:spPr>
          <a:xfrm>
            <a:off x="706120" y="1421299"/>
            <a:ext cx="9164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прекращает выполнение функции. Все что вы напишете после него будет проигнорировано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81A256-3B25-C5A9-594E-6FE0582C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27" y="2485730"/>
            <a:ext cx="8220075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40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F470-93F4-FD2C-1D07-55CA9381F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962FF75-6CEA-19EA-EBA6-8EE61CAB4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28392"/>
            <a:ext cx="9360000" cy="549276"/>
          </a:xfrm>
        </p:spPr>
        <p:txBody>
          <a:bodyPr>
            <a:noAutofit/>
          </a:bodyPr>
          <a:lstStyle/>
          <a:p>
            <a:r>
              <a:rPr lang="ru-RU" dirty="0"/>
              <a:t>Множественный </a:t>
            </a:r>
            <a:r>
              <a:rPr lang="en-US" dirty="0"/>
              <a:t>RETURN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D67CC6A-BCF4-3D1B-C4A4-631B6055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27E0A-A476-A804-A0BC-E88A91156FD6}"/>
              </a:ext>
            </a:extLst>
          </p:cNvPr>
          <p:cNvSpPr txBox="1"/>
          <p:nvPr/>
        </p:nvSpPr>
        <p:spPr>
          <a:xfrm>
            <a:off x="706120" y="873092"/>
            <a:ext cx="9164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функции может быть и несколько инструкций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но всегда выполняется только одна из них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393119-A691-1789-6EED-76503EB4E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73" y="1799513"/>
            <a:ext cx="8570141" cy="4737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352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85F36-C2FE-EEBF-66E3-47370A44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F1BAAED-5FB6-BBEF-00DD-665C89C8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5"/>
            <a:ext cx="9360000" cy="549276"/>
          </a:xfrm>
        </p:spPr>
        <p:txBody>
          <a:bodyPr>
            <a:noAutofit/>
          </a:bodyPr>
          <a:lstStyle/>
          <a:p>
            <a:r>
              <a:rPr lang="ru-RU" dirty="0"/>
              <a:t>Область видимости переменных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E766A9A-084A-02D8-6A40-B9EE8A90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24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7637DE8-8EE0-1E63-571C-30402361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294926"/>
            <a:ext cx="9802026" cy="5101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90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A331-671D-C38B-B113-92A15ED6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9FDD314-2618-8FEA-00E3-7CF88CAC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467674"/>
            <a:ext cx="9360000" cy="549276"/>
          </a:xfrm>
        </p:spPr>
        <p:txBody>
          <a:bodyPr>
            <a:noAutofit/>
          </a:bodyPr>
          <a:lstStyle/>
          <a:p>
            <a:r>
              <a:rPr lang="ru-RU" dirty="0"/>
              <a:t>Область видимости переменных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307A271-316E-CCAA-02AA-56D10205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8E3BAF-B8F0-2E5F-7A17-A57676338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1608781"/>
            <a:ext cx="11374437" cy="464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425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C14B5-F8BA-8544-0485-11C44D4C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78FA8B9-AFBB-E9D4-0BDF-1158B3B33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5"/>
            <a:ext cx="9360000" cy="549276"/>
          </a:xfrm>
        </p:spPr>
        <p:txBody>
          <a:bodyPr>
            <a:noAutofit/>
          </a:bodyPr>
          <a:lstStyle/>
          <a:p>
            <a:r>
              <a:rPr lang="ru-RU" dirty="0"/>
              <a:t>Область видимости переменных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8F34FE0-8E80-3A1D-F25B-26173012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7FCFE-9601-3DFD-E234-8F2A0796EA5C}"/>
              </a:ext>
            </a:extLst>
          </p:cNvPr>
          <p:cNvSpPr txBox="1"/>
          <p:nvPr/>
        </p:nvSpPr>
        <p:spPr>
          <a:xfrm>
            <a:off x="706120" y="1475975"/>
            <a:ext cx="91642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Может показаться, что мы можем использовать переменные из функции в глобальном коде. Но нет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31D4FB-63E9-C632-7EF9-E685ED12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65" y="3048400"/>
            <a:ext cx="10125075" cy="233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0051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A6A83-EFBF-D4C0-9662-945AB3179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6A50A64-12DA-BB39-2DDB-BD467F58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5"/>
            <a:ext cx="9360000" cy="549276"/>
          </a:xfrm>
        </p:spPr>
        <p:txBody>
          <a:bodyPr>
            <a:noAutofit/>
          </a:bodyPr>
          <a:lstStyle/>
          <a:p>
            <a:r>
              <a:rPr lang="ru-RU" dirty="0"/>
              <a:t>Область видимости переменных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5CF40D-FBCF-03EA-8DC9-653EADC5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0CC7D7-15A0-C4F5-9FB1-FB6C60F705B9}"/>
              </a:ext>
            </a:extLst>
          </p:cNvPr>
          <p:cNvSpPr txBox="1"/>
          <p:nvPr/>
        </p:nvSpPr>
        <p:spPr>
          <a:xfrm>
            <a:off x="706120" y="1236693"/>
            <a:ext cx="9164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даже если вызвать функцию, это не работает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11917D-170E-B01A-48C6-D6E567FB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20" y="2066925"/>
            <a:ext cx="10134600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D07284-0584-17C1-DE5E-E337EF8E46DA}"/>
              </a:ext>
            </a:extLst>
          </p:cNvPr>
          <p:cNvSpPr txBox="1"/>
          <p:nvPr/>
        </p:nvSpPr>
        <p:spPr>
          <a:xfrm>
            <a:off x="706119" y="5159642"/>
            <a:ext cx="11121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Внутренние переменные функции за ее пределами недоступны, не видны. Говорят, что они находятся в локальной (функциональной) области видимости. 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4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34CDF-8A55-274B-3877-71CC60AB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AF864B9-57D9-258B-29C7-782BFC31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5"/>
            <a:ext cx="9360000" cy="549276"/>
          </a:xfrm>
        </p:spPr>
        <p:txBody>
          <a:bodyPr>
            <a:noAutofit/>
          </a:bodyPr>
          <a:lstStyle/>
          <a:p>
            <a:r>
              <a:rPr lang="ru-RU" dirty="0"/>
              <a:t>Область видимости переменных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41BF97-24ED-F883-883E-FB835ACE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2B5D46-CE6A-185F-B32B-94B77ECC21A3}"/>
              </a:ext>
            </a:extLst>
          </p:cNvPr>
          <p:cNvSpPr txBox="1"/>
          <p:nvPr/>
        </p:nvSpPr>
        <p:spPr>
          <a:xfrm>
            <a:off x="706120" y="1236693"/>
            <a:ext cx="9164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Получить значение из функции можно с помощью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7D98D9-BB46-090E-49A1-002BEE030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452" y="2085680"/>
            <a:ext cx="7934325" cy="417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654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742B-C952-18A8-827B-E3F0E8C6E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21484C7-0157-AE23-091F-DF55FC06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5"/>
            <a:ext cx="9360000" cy="549276"/>
          </a:xfrm>
        </p:spPr>
        <p:txBody>
          <a:bodyPr>
            <a:noAutofit/>
          </a:bodyPr>
          <a:lstStyle/>
          <a:p>
            <a:r>
              <a:rPr lang="ru-RU" dirty="0"/>
              <a:t>Область видимости переменных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09C5402-81EE-1F6D-7322-6A77EE63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92E9D-E08D-69FE-E312-32732615C95C}"/>
              </a:ext>
            </a:extLst>
          </p:cNvPr>
          <p:cNvSpPr txBox="1"/>
          <p:nvPr/>
        </p:nvSpPr>
        <p:spPr>
          <a:xfrm>
            <a:off x="706120" y="1140090"/>
            <a:ext cx="95402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Тем не менее, в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функции могут получить доступ к переменным, объявленным во внешней области видимости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C14DCB-7AF1-F161-1F1A-9D275FF0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20" y="2196776"/>
            <a:ext cx="8305800" cy="419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196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7280" y="2225496"/>
            <a:ext cx="9360000" cy="378219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Понятие функций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Объявление функций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Аргументы и параметры функций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Возврат значений из функций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Области видимости</a:t>
            </a:r>
          </a:p>
          <a:p>
            <a:r>
              <a:rPr lang="en-US" sz="28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Функциональное выражение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 </a:t>
            </a:r>
            <a:r>
              <a:rPr lang="ru-RU" sz="28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Анонимная функция</a:t>
            </a: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36" y="365124"/>
            <a:ext cx="9538284" cy="677463"/>
          </a:xfrm>
        </p:spPr>
        <p:txBody>
          <a:bodyPr/>
          <a:lstStyle/>
          <a:p>
            <a:r>
              <a:rPr lang="ru-RU" dirty="0"/>
              <a:t>Общее понимание что такое функции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883A0B-AC71-23BF-0685-25673F6A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6" y="1452785"/>
            <a:ext cx="9668473" cy="498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814ECD7-0894-0D5F-71F9-0C8C1B03D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668917"/>
          </a:xfrm>
        </p:spPr>
        <p:txBody>
          <a:bodyPr/>
          <a:lstStyle/>
          <a:p>
            <a:r>
              <a:rPr lang="ru-RU" dirty="0"/>
              <a:t>Функции – </a:t>
            </a:r>
            <a:r>
              <a:rPr lang="ru-RU" dirty="0" err="1"/>
              <a:t>переиспользуемые</a:t>
            </a:r>
            <a:r>
              <a:rPr lang="ru-RU" dirty="0"/>
              <a:t> процедуры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9F52A08-7E9C-ADFB-3979-C1D2BD88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35026488-BFC6-A6DB-DF1F-77F58709A47B}"/>
              </a:ext>
            </a:extLst>
          </p:cNvPr>
          <p:cNvSpPr txBox="1">
            <a:spLocks/>
          </p:cNvSpPr>
          <p:nvPr/>
        </p:nvSpPr>
        <p:spPr>
          <a:xfrm>
            <a:off x="706120" y="1537900"/>
            <a:ext cx="9360000" cy="5079730"/>
          </a:xfrm>
          <a:prstGeom prst="rect">
            <a:avLst/>
          </a:prstGeom>
        </p:spPr>
        <p:txBody>
          <a:bodyPr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Функции позволяют нам писать код, который мы можем </a:t>
            </a:r>
            <a:r>
              <a:rPr lang="ru-RU" sz="24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переиспользовать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в дальнейшем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Мы определяем фрагмент кода, который можем выполнить в нужном месте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Если бы функций не существовало, пришлось бы копировать и вставлять фрагмент кода каждый раз, когда он понадобится</a:t>
            </a:r>
            <a:endParaRPr lang="en-US" sz="2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Функции нужны, чтобы не переписывать один и тот же код много раз</a:t>
            </a:r>
            <a:endParaRPr lang="en-US" sz="2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Функции нужны для разбиения кода на фрагменты, подпрограммы для удобства работы</a:t>
            </a:r>
          </a:p>
          <a:p>
            <a:endParaRPr lang="ru-RU" sz="28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86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8F75E-4977-01B6-6CA4-40CE3932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5986D22-2D4A-CC39-B37C-81C69735C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54375"/>
          </a:xfrm>
        </p:spPr>
        <p:txBody>
          <a:bodyPr/>
          <a:lstStyle/>
          <a:p>
            <a:r>
              <a:rPr lang="ru-RU" dirty="0"/>
              <a:t>Два этапа работы с функциями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5A1F1D7-607F-72B6-1292-E2F74A34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895D2-A058-2FE6-DD7B-BCF9AD4A6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8" y="3143135"/>
            <a:ext cx="2929280" cy="2929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193588-A328-7499-A690-CF19F023E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261" y="3143135"/>
            <a:ext cx="3044179" cy="2929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436602-6DB5-7E6B-0B61-9E01CD831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05522">
            <a:off x="3821828" y="2231093"/>
            <a:ext cx="3341300" cy="3334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B8C43-88BC-B8E2-6301-1CD7B04D2E8C}"/>
              </a:ext>
            </a:extLst>
          </p:cNvPr>
          <p:cNvSpPr txBox="1"/>
          <p:nvPr/>
        </p:nvSpPr>
        <p:spPr>
          <a:xfrm>
            <a:off x="609188" y="2079613"/>
            <a:ext cx="25239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6">
                    <a:lumMod val="75000"/>
                  </a:schemeClr>
                </a:solidFill>
              </a:rPr>
              <a:t>Объявление функции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DE251-0589-0F2F-BBD5-3B7D358D2546}"/>
              </a:ext>
            </a:extLst>
          </p:cNvPr>
          <p:cNvSpPr txBox="1"/>
          <p:nvPr/>
        </p:nvSpPr>
        <p:spPr>
          <a:xfrm>
            <a:off x="8630094" y="2003813"/>
            <a:ext cx="25239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accent6">
                    <a:lumMod val="75000"/>
                  </a:schemeClr>
                </a:solidFill>
              </a:rPr>
              <a:t>Вызов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10507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1624F-8F3A-3873-287C-BB5FC6E46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E553D20-5A55-8320-609E-0DC371FF2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47194"/>
            <a:ext cx="9360000" cy="647888"/>
          </a:xfrm>
        </p:spPr>
        <p:txBody>
          <a:bodyPr/>
          <a:lstStyle/>
          <a:p>
            <a:r>
              <a:rPr lang="ru-RU" dirty="0"/>
              <a:t>Объявление 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475821B-11CE-D92D-BBF0-CAB157F6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2AA499-01C0-BCE0-6744-E7ECF5E8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19" y="4411485"/>
            <a:ext cx="874395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5E22A9-0FBB-AB90-8F64-FE2279FE926E}"/>
              </a:ext>
            </a:extLst>
          </p:cNvPr>
          <p:cNvSpPr txBox="1"/>
          <p:nvPr/>
        </p:nvSpPr>
        <p:spPr>
          <a:xfrm>
            <a:off x="706120" y="1141030"/>
            <a:ext cx="95478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Для объявления функции используем ключевое слово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function</a:t>
            </a:r>
            <a:endParaRPr lang="ru-RU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44EAC-1820-A8DB-F3C0-5D556C220609}"/>
              </a:ext>
            </a:extLst>
          </p:cNvPr>
          <p:cNvSpPr txBox="1"/>
          <p:nvPr/>
        </p:nvSpPr>
        <p:spPr>
          <a:xfrm>
            <a:off x="706118" y="2238848"/>
            <a:ext cx="9547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Далее указываем название функции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49746-F68C-42A1-CF5C-0A2CD0C6D893}"/>
              </a:ext>
            </a:extLst>
          </p:cNvPr>
          <p:cNvSpPr txBox="1"/>
          <p:nvPr/>
        </p:nvSpPr>
        <p:spPr>
          <a:xfrm>
            <a:off x="706117" y="2905780"/>
            <a:ext cx="9547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круглых скобках могут быть параметры функции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C397B6-4F0B-B586-6573-F9E901154377}"/>
              </a:ext>
            </a:extLst>
          </p:cNvPr>
          <p:cNvSpPr txBox="1"/>
          <p:nvPr/>
        </p:nvSpPr>
        <p:spPr>
          <a:xfrm>
            <a:off x="706117" y="3572711"/>
            <a:ext cx="95478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 фигурных скобках пишем тело функции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67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8346A-9F58-980A-91DF-E874B693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5AD1E91-0C91-ACE4-B2F9-A24E72A2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97104"/>
          </a:xfrm>
        </p:spPr>
        <p:txBody>
          <a:bodyPr/>
          <a:lstStyle/>
          <a:p>
            <a:r>
              <a:rPr lang="ru-RU" dirty="0"/>
              <a:t>Правила именования функций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F6D3666-7E1A-0F41-6938-787B22BE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2" name="Объект 30">
            <a:extLst>
              <a:ext uri="{FF2B5EF4-FFF2-40B4-BE49-F238E27FC236}">
                <a16:creationId xmlns:a16="http://schemas.microsoft.com/office/drawing/2014/main" id="{2E8C3257-7645-22DC-3282-AA7026F56F93}"/>
              </a:ext>
            </a:extLst>
          </p:cNvPr>
          <p:cNvSpPr txBox="1">
            <a:spLocks/>
          </p:cNvSpPr>
          <p:nvPr/>
        </p:nvSpPr>
        <p:spPr>
          <a:xfrm>
            <a:off x="911219" y="1357900"/>
            <a:ext cx="9762478" cy="5079730"/>
          </a:xfrm>
          <a:prstGeom prst="rect">
            <a:avLst/>
          </a:prstGeom>
        </p:spPr>
        <p:txBody>
          <a:bodyPr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Название функции должно содержать только буквы, цифры, символы 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$ 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и _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Первый символ не должен быть цифрой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Нелатинские буквы разрешены, но не рекомендуются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Имена функций </a:t>
            </a:r>
            <a:r>
              <a:rPr lang="ru-RU" sz="24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регистрозависимы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sayHello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и </a:t>
            </a:r>
            <a:r>
              <a:rPr lang="en-US" sz="24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sayhello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две разные функции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Имя функции должно быть описательным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Так как функция что-то делает, рекомендуется в названии функции использовать глагол</a:t>
            </a:r>
            <a:endParaRPr lang="ru-RU" sz="28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При именовании функции рекомендуется использовать </a:t>
            </a:r>
            <a:r>
              <a:rPr lang="en-US" sz="24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CamelCase</a:t>
            </a:r>
            <a:endParaRPr lang="ru-RU" sz="24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8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10CAB-67AE-14C1-1385-8F4E00849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C5D24D9-525E-C028-6E0D-D1BB3895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728738"/>
          </a:xfrm>
        </p:spPr>
        <p:txBody>
          <a:bodyPr/>
          <a:lstStyle/>
          <a:p>
            <a:r>
              <a:rPr lang="ru-RU" dirty="0"/>
              <a:t>Вызов функции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5CDC4FD-C2D2-4C44-FB84-BF347B6F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03811-F64B-EF35-5F30-913D86DA250A}"/>
              </a:ext>
            </a:extLst>
          </p:cNvPr>
          <p:cNvSpPr txBox="1"/>
          <p:nvPr/>
        </p:nvSpPr>
        <p:spPr>
          <a:xfrm>
            <a:off x="706119" y="1211846"/>
            <a:ext cx="954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 объявления функция ждет и ничего не делает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3646A-3AE0-1B1F-4585-4067427F36F1}"/>
              </a:ext>
            </a:extLst>
          </p:cNvPr>
          <p:cNvSpPr txBox="1"/>
          <p:nvPr/>
        </p:nvSpPr>
        <p:spPr>
          <a:xfrm>
            <a:off x="706120" y="1881062"/>
            <a:ext cx="954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Чтобы функция сделала свою работу, ее нужно вызвать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5A2A87-8B06-0282-9B6E-172E7E07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27" y="3082761"/>
            <a:ext cx="8467725" cy="282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46798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709</Words>
  <Application>Microsoft Office PowerPoint</Application>
  <PresentationFormat>Широкоэкранный</PresentationFormat>
  <Paragraphs>130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Open Sans</vt:lpstr>
      <vt:lpstr>Arial Black</vt:lpstr>
      <vt:lpstr>Calibri</vt:lpstr>
      <vt:lpstr>Wingdings 3</vt:lpstr>
      <vt:lpstr>Arial</vt:lpstr>
      <vt:lpstr>Тема Office</vt:lpstr>
      <vt:lpstr>Описание курса</vt:lpstr>
      <vt:lpstr>Модуль 3 Функции</vt:lpstr>
      <vt:lpstr>В этом модуле мы рассмотрим:</vt:lpstr>
      <vt:lpstr>Общее понимание что такое функции</vt:lpstr>
      <vt:lpstr>Функции – переиспользуемые процедуры</vt:lpstr>
      <vt:lpstr>Два этапа работы с функциями</vt:lpstr>
      <vt:lpstr>Объявление функции</vt:lpstr>
      <vt:lpstr>Правила именования функций</vt:lpstr>
      <vt:lpstr>Вызов функции</vt:lpstr>
      <vt:lpstr>Внутри функции мы можем использовать любые возможности JavaScript</vt:lpstr>
      <vt:lpstr>Функции без параметров и аргументов</vt:lpstr>
      <vt:lpstr>Параметры функции</vt:lpstr>
      <vt:lpstr>Аргументы функции</vt:lpstr>
      <vt:lpstr>Функция с параметрами и аргументами</vt:lpstr>
      <vt:lpstr>Получение суммарного значения в функции</vt:lpstr>
      <vt:lpstr>Значение параметров по умолчанию</vt:lpstr>
      <vt:lpstr>Значение параметров по умолчанию</vt:lpstr>
      <vt:lpstr>Получение значения из функции</vt:lpstr>
      <vt:lpstr>RETURN</vt:lpstr>
      <vt:lpstr>RETURN</vt:lpstr>
      <vt:lpstr>RETURN</vt:lpstr>
      <vt:lpstr>RETURN</vt:lpstr>
      <vt:lpstr>Множественный RETURN</vt:lpstr>
      <vt:lpstr>Область видимости переменных</vt:lpstr>
      <vt:lpstr>Область видимости переменных</vt:lpstr>
      <vt:lpstr>Область видимости переменных</vt:lpstr>
      <vt:lpstr>Область видимости переменных</vt:lpstr>
      <vt:lpstr>Область видимости переменных</vt:lpstr>
      <vt:lpstr>Область видимости переменных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79</cp:revision>
  <dcterms:created xsi:type="dcterms:W3CDTF">2023-04-14T11:23:01Z</dcterms:created>
  <dcterms:modified xsi:type="dcterms:W3CDTF">2024-03-26T13:41:38Z</dcterms:modified>
</cp:coreProperties>
</file>